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63" r:id="rId12"/>
    <p:sldId id="264" r:id="rId13"/>
    <p:sldId id="265" r:id="rId14"/>
    <p:sldId id="266" r:id="rId15"/>
    <p:sldId id="275" r:id="rId16"/>
    <p:sldId id="276" r:id="rId17"/>
    <p:sldId id="277" r:id="rId18"/>
    <p:sldId id="283" r:id="rId19"/>
    <p:sldId id="282" r:id="rId20"/>
    <p:sldId id="271" r:id="rId21"/>
    <p:sldId id="270" r:id="rId22"/>
    <p:sldId id="278" r:id="rId23"/>
    <p:sldId id="279" r:id="rId24"/>
    <p:sldId id="280" r:id="rId25"/>
    <p:sldId id="281" r:id="rId26"/>
    <p:sldId id="274" r:id="rId27"/>
    <p:sldId id="272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785" autoAdjust="0"/>
  </p:normalViewPr>
  <p:slideViewPr>
    <p:cSldViewPr>
      <p:cViewPr varScale="1">
        <p:scale>
          <a:sx n="89" d="100"/>
          <a:sy n="89" d="100"/>
        </p:scale>
        <p:origin x="-6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4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BC69E-262A-4BC8-8DAD-E187586E1E9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0D145-D504-4671-ADAD-DCF700D81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09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25C58-A594-42A4-A029-1F5B8843D4A7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0F94-84EC-4D93-BCF4-0EA29CB4D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3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deparish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We want to take this opportunity to say thank you for your noble cause by supporting the Haiti Relief Projects during 2019.</a:t>
            </a:r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74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Damaged houses during the October 2018 earthquake.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Esther Jean (FIFI) is the owner of the 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house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living with her family.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Cilencieux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his wife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Gerta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parents of 7 children. Some of the children are in high school and others in elementary school.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house was destroyed by the October's earthquake in 2018.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9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Damaged houses during the October 2018 earthquake.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Illiane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single mother of 9 children. Six of them are alive. She focuses very much on the education of her children.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donation and contributions are greatly needed for the completion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Illiane’s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house in 2020. Thank you for supporting the efforts.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0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 Lyon, a longtime St. Jude Catholic Community parishioner, is supporting the Montfort Fathers of Haiti in building the kindergarten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Saline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North East side close to the border of Dominican Republic. </a:t>
            </a:r>
            <a:r>
              <a:rPr lang="en-US" sz="16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Saline is one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poorest fishermen villages of the state of Fort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Liberté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Haiti, where 50% of the population, in general don't attend schools in Haiti and for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Saline it is 60%.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3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plan is to open the kindergarten by January 2020.  The kindergarten will be the first school in the state to provide clean water and electricity 24/7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utilizing solar panel technology as a renewable source of energy. It's our goal to serve 160 students in the school. With your donations and contributions, we can bring hope to families in 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Saline, one of the poorest fishermen villages of the state of Fort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Liberté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Haiti.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cost to educate a child is $100.00 per year. We can make a difference by working together to bring joy and hope to God's children.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great need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school 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upplies and to provide nutritious non-perishable food for the children.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47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Kindergarten first story section in progress. The Kindergarten will be a</a:t>
            </a:r>
            <a:r>
              <a:rPr lang="en-US" baseline="0" dirty="0" smtClean="0"/>
              <a:t> two </a:t>
            </a:r>
            <a:r>
              <a:rPr lang="en-US" dirty="0" smtClean="0"/>
              <a:t>story building.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02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Kindergarten first story section in progress. The Kindergarten will be a</a:t>
            </a:r>
            <a:r>
              <a:rPr lang="en-US" baseline="0" dirty="0" smtClean="0"/>
              <a:t> two </a:t>
            </a:r>
            <a:r>
              <a:rPr lang="en-US" dirty="0" smtClean="0"/>
              <a:t>story building.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Kindergarten first story section in progress. The Kindergarten will be a</a:t>
            </a:r>
            <a:r>
              <a:rPr lang="en-US" baseline="0" dirty="0" smtClean="0"/>
              <a:t> two </a:t>
            </a:r>
            <a:r>
              <a:rPr lang="en-US" dirty="0" smtClean="0"/>
              <a:t>story building.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5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Garde</a:t>
            </a:r>
            <a:r>
              <a:rPr lang="en-US" baseline="0" dirty="0" smtClean="0"/>
              <a:t> Saline Water System Project in progress in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2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Garde</a:t>
            </a:r>
            <a:r>
              <a:rPr lang="en-US" baseline="0" dirty="0" smtClean="0"/>
              <a:t> Saline Water System Project in progress in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0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2019 we embarked in a unique mission in Haiti in the area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Gros-Morne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Riviere-Mancelle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specifically in the village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Kalabat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of Haiti: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Approx. 11 million</a:t>
            </a: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no electricity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clean water, and there is a lack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 for the children that live in the mountains; in many ways there are isolated in a remote area of Haiti.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street, No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Highway.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00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Allowing computers, smart phones, tablets and other devices to connect to the Internet.</a:t>
            </a:r>
          </a:p>
          <a:p>
            <a:endParaRPr lang="en-US" sz="1600" dirty="0"/>
          </a:p>
          <a:p>
            <a:r>
              <a:rPr lang="en-US" sz="1600" dirty="0"/>
              <a:t>WIFI </a:t>
            </a:r>
            <a:r>
              <a:rPr lang="en-US" sz="1600" dirty="0" smtClean="0"/>
              <a:t>installation will be completed on December 28</a:t>
            </a:r>
            <a:r>
              <a:rPr lang="en-US" sz="1600" baseline="30000" dirty="0" smtClean="0"/>
              <a:t>th</a:t>
            </a:r>
            <a:r>
              <a:rPr lang="en-US" sz="1600" baseline="0" dirty="0" smtClean="0"/>
              <a:t> in </a:t>
            </a:r>
            <a:r>
              <a:rPr lang="en-US" sz="1600" baseline="0" dirty="0" err="1" smtClean="0"/>
              <a:t>Kalabat</a:t>
            </a:r>
            <a:r>
              <a:rPr lang="en-US" sz="1600" baseline="0" dirty="0" smtClean="0"/>
              <a:t>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Fr. Bart will be celebrating his 33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anniversary of ordination.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83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Cont. Wireless Communication setup.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38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600" b="1" u="sng" dirty="0" smtClean="0">
                <a:solidFill>
                  <a:srgbClr val="FF0000"/>
                </a:solidFill>
              </a:rPr>
              <a:t>Goals for Year 2020</a:t>
            </a:r>
          </a:p>
          <a:p>
            <a:pPr marL="0" indent="0" algn="ctr">
              <a:buNone/>
            </a:pPr>
            <a:endParaRPr lang="en-US" sz="1600" b="1" dirty="0" smtClean="0">
              <a:solidFill>
                <a:srgbClr val="FF0000"/>
              </a:solidFill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Water System and Reforestation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Solar Lanterns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Kindergarten (Education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Wireless Communication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292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dirty="0" smtClean="0">
                <a:solidFill>
                  <a:srgbClr val="C00000"/>
                </a:solidFill>
              </a:rPr>
              <a:t>For more information.</a:t>
            </a:r>
          </a:p>
          <a:p>
            <a:endParaRPr lang="en-US" sz="1600" b="0" dirty="0" smtClean="0">
              <a:solidFill>
                <a:srgbClr val="C00000"/>
              </a:solidFill>
            </a:endParaRPr>
          </a:p>
          <a:p>
            <a:r>
              <a:rPr lang="en-US" sz="1600" b="0" dirty="0" smtClean="0">
                <a:solidFill>
                  <a:srgbClr val="C00000"/>
                </a:solidFill>
              </a:rPr>
              <a:t>Go to our website:</a:t>
            </a:r>
            <a:r>
              <a:rPr lang="en-US" sz="1600" b="0" dirty="0" smtClean="0"/>
              <a:t> </a:t>
            </a:r>
            <a:r>
              <a:rPr lang="en-US" sz="1600" b="0" dirty="0" smtClean="0">
                <a:hlinkClick r:id="rId3"/>
              </a:rPr>
              <a:t>www.judeparish.org</a:t>
            </a:r>
            <a:endParaRPr lang="en-US" sz="1600" b="0" dirty="0" smtClean="0"/>
          </a:p>
          <a:p>
            <a:endParaRPr lang="en-US" sz="1600" b="0" dirty="0" smtClean="0"/>
          </a:p>
          <a:p>
            <a:r>
              <a:rPr lang="en-US" sz="1600" b="0" dirty="0" smtClean="0">
                <a:solidFill>
                  <a:srgbClr val="C00000"/>
                </a:solidFill>
              </a:rPr>
              <a:t>Select </a:t>
            </a:r>
            <a:r>
              <a:rPr lang="en-US" sz="1600" b="0" u="sng" dirty="0" smtClean="0">
                <a:solidFill>
                  <a:srgbClr val="C00000"/>
                </a:solidFill>
              </a:rPr>
              <a:t>Haiti Relief</a:t>
            </a:r>
            <a:r>
              <a:rPr lang="en-US" sz="1600" b="0" dirty="0" smtClean="0">
                <a:solidFill>
                  <a:srgbClr val="C00000"/>
                </a:solidFill>
              </a:rPr>
              <a:t> in the </a:t>
            </a:r>
            <a:r>
              <a:rPr lang="en-US" sz="1600" b="0" u="sng" dirty="0" smtClean="0">
                <a:solidFill>
                  <a:srgbClr val="C00000"/>
                </a:solidFill>
              </a:rPr>
              <a:t>Main Menu </a:t>
            </a:r>
          </a:p>
          <a:p>
            <a:endParaRPr lang="en-US" sz="1600" b="0" u="sng" dirty="0" smtClean="0">
              <a:solidFill>
                <a:srgbClr val="C00000"/>
              </a:solidFill>
            </a:endParaRPr>
          </a:p>
          <a:p>
            <a:r>
              <a:rPr lang="en-US" sz="1600" b="0" dirty="0" smtClean="0">
                <a:solidFill>
                  <a:srgbClr val="C00000"/>
                </a:solidFill>
              </a:rPr>
              <a:t>Your donation or contribution is voluntarily no collection is taken at Mass.</a:t>
            </a:r>
          </a:p>
          <a:p>
            <a:endParaRPr lang="en-US" sz="1600" b="0" dirty="0" smtClean="0">
              <a:solidFill>
                <a:srgbClr val="C00000"/>
              </a:solidFill>
            </a:endParaRPr>
          </a:p>
          <a:p>
            <a:r>
              <a:rPr lang="en-US" sz="1600" b="0" dirty="0" smtClean="0">
                <a:solidFill>
                  <a:srgbClr val="C00000"/>
                </a:solidFill>
              </a:rPr>
              <a:t>You can also contact Fr. Bart or bring an envelope with your donation.</a:t>
            </a:r>
          </a:p>
          <a:p>
            <a:endParaRPr lang="en-US" sz="1600" b="0" dirty="0" smtClean="0">
              <a:solidFill>
                <a:srgbClr val="C00000"/>
              </a:solidFill>
            </a:endParaRPr>
          </a:p>
          <a:p>
            <a:r>
              <a:rPr lang="en-US" sz="1600" b="0" dirty="0" smtClean="0">
                <a:solidFill>
                  <a:srgbClr val="C00000"/>
                </a:solidFill>
              </a:rPr>
              <a:t>Fr. Bart is traveling to Haiti on December 26</a:t>
            </a:r>
            <a:r>
              <a:rPr lang="en-US" sz="1600" b="0" baseline="30000" dirty="0" smtClean="0">
                <a:solidFill>
                  <a:srgbClr val="C00000"/>
                </a:solidFill>
              </a:rPr>
              <a:t>th</a:t>
            </a:r>
            <a:endParaRPr lang="en-US" sz="1600" b="0" dirty="0" smtClean="0">
              <a:solidFill>
                <a:srgbClr val="C00000"/>
              </a:solidFill>
            </a:endParaRPr>
          </a:p>
          <a:p>
            <a:endParaRPr lang="en-US" sz="1600" b="0" dirty="0" smtClean="0">
              <a:solidFill>
                <a:srgbClr val="C00000"/>
              </a:solidFill>
            </a:endParaRPr>
          </a:p>
          <a:p>
            <a:r>
              <a:rPr lang="en-US" sz="1600" b="0" u="sng" dirty="0" smtClean="0">
                <a:solidFill>
                  <a:srgbClr val="C00000"/>
                </a:solidFill>
              </a:rPr>
              <a:t>God Bless</a:t>
            </a:r>
          </a:p>
          <a:p>
            <a:endParaRPr lang="en-US" sz="1600" b="0" dirty="0" smtClean="0">
              <a:solidFill>
                <a:srgbClr val="C00000"/>
              </a:solidFill>
            </a:endParaRPr>
          </a:p>
          <a:p>
            <a:r>
              <a:rPr lang="en-US" sz="1600" b="0" dirty="0" smtClean="0">
                <a:solidFill>
                  <a:srgbClr val="C00000"/>
                </a:solidFill>
              </a:rPr>
              <a:t>Bible Scripture:</a:t>
            </a:r>
          </a:p>
          <a:p>
            <a:r>
              <a:rPr lang="en-US" sz="1600" b="0" dirty="0" smtClean="0">
                <a:solidFill>
                  <a:srgbClr val="C00000"/>
                </a:solidFill>
              </a:rPr>
              <a:t>Isaiah 58: 5-7 True worship is to work for justice and care for the poor and oppressed.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6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Areas of </a:t>
            </a:r>
            <a:r>
              <a:rPr lang="en-US" sz="1600" dirty="0" err="1"/>
              <a:t>Riviere-Mancelle</a:t>
            </a:r>
            <a:r>
              <a:rPr lang="en-US" sz="1600" dirty="0"/>
              <a:t> and </a:t>
            </a:r>
            <a:r>
              <a:rPr lang="en-US" sz="1600" dirty="0" err="1"/>
              <a:t>Kalabat</a:t>
            </a:r>
            <a:r>
              <a:rPr lang="en-US" sz="1600" dirty="0"/>
              <a:t> in the mountains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en-US" sz="1600" dirty="0" smtClean="0"/>
              <a:t>Population of</a:t>
            </a:r>
            <a:r>
              <a:rPr lang="en-US" sz="1600" baseline="0" dirty="0" smtClean="0"/>
              <a:t> </a:t>
            </a:r>
            <a:r>
              <a:rPr lang="en-US" sz="1600" dirty="0" err="1" smtClean="0"/>
              <a:t>Riviere-Mancelle</a:t>
            </a:r>
            <a:r>
              <a:rPr lang="en-US" sz="1600" baseline="0" dirty="0" smtClean="0"/>
              <a:t>: Approx. 20,000 people.</a:t>
            </a:r>
          </a:p>
          <a:p>
            <a:endParaRPr lang="en-US" sz="1600" baseline="0" dirty="0" smtClean="0"/>
          </a:p>
          <a:p>
            <a:r>
              <a:rPr lang="en-US" sz="1600" baseline="0" dirty="0" smtClean="0"/>
              <a:t>Walking distance from </a:t>
            </a:r>
            <a:r>
              <a:rPr lang="en-US" sz="1600" baseline="0" dirty="0" err="1" smtClean="0"/>
              <a:t>Gros-Moune</a:t>
            </a:r>
            <a:r>
              <a:rPr lang="en-US" sz="1600" baseline="0" dirty="0" smtClean="0"/>
              <a:t> to </a:t>
            </a:r>
            <a:r>
              <a:rPr lang="en-US" sz="1600" baseline="0" dirty="0" err="1" smtClean="0"/>
              <a:t>Kalabat</a:t>
            </a:r>
            <a:r>
              <a:rPr lang="en-US" sz="1600" baseline="0" dirty="0" smtClean="0"/>
              <a:t>: 4 hours round trip.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2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These are the 5 projects that we supported during 2019</a:t>
            </a:r>
            <a:r>
              <a:rPr lang="en-US" sz="1600" baseline="0" dirty="0"/>
              <a:t> to improve the quality of life of our brothers and sisters in </a:t>
            </a:r>
            <a:r>
              <a:rPr lang="en-US" sz="1600" baseline="0" dirty="0" err="1"/>
              <a:t>Kalabat</a:t>
            </a:r>
            <a:r>
              <a:rPr lang="en-US" sz="1600" baseline="0" dirty="0"/>
              <a:t>.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Solar MP3</a:t>
            </a:r>
            <a:r>
              <a:rPr lang="en-US" sz="1600" baseline="0" dirty="0"/>
              <a:t> Lanterns, Water System, Housing, Education and WIFI System</a:t>
            </a:r>
            <a:r>
              <a:rPr lang="en-US" sz="1600" dirty="0"/>
              <a:t> (Wireless Communication).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28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distribution of solar lanterns to teachers and midwives. We distributed 274 solar lanterns in the area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Riviere-Mancelle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Our cost for each the lantern is $35.00.   We sold each lantern for $0.50, and the money raised is used to repair the water system of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Kalabat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provide drinking water from seven public fountains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6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January 5</a:t>
            </a:r>
            <a:r>
              <a:rPr lang="en-US" sz="16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2020, we will distribute 600 Solar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Lanterns in </a:t>
            </a:r>
            <a:r>
              <a:rPr lang="en-US" sz="16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Kalabat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Our goal is to reach 20,000 families in the area of </a:t>
            </a:r>
            <a:r>
              <a:rPr lang="en-US" sz="16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Riviere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-Marcelle.</a:t>
            </a:r>
          </a:p>
          <a:p>
            <a:endParaRPr lang="en-US" sz="16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want to acknowledge the support from St. Timothy, St. Teresa, Queen of Peace and Blessed of Trinity.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20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Brings drinking water from the Nan Refine Spring to </a:t>
            </a:r>
            <a:r>
              <a:rPr lang="en-US" sz="1600" dirty="0" err="1" smtClean="0"/>
              <a:t>Kalabat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0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Spring of Nan Refine increasing the amount of clean drinking water for the system at the Nan Refine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Kalabat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There is a public fountain 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schoolyard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US" sz="16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Sainte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Cecile Catholic School.</a:t>
            </a:r>
            <a:endParaRPr lang="en-US" sz="16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 </a:t>
            </a:r>
            <a:r>
              <a:rPr lang="en-US" sz="16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Filion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Water System Project in great need of repair.</a:t>
            </a:r>
            <a:r>
              <a:rPr lang="en-US" sz="16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your support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Christmas Gift of $10.00 per parishioner will cover the cost.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a great mission for the year of 2020.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5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Estimated Cost: $6000.00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0F94-84EC-4D93-BCF4-0EA29CB4DF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97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0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51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6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68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4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6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DB126-34BA-485D-9CFE-1277D8FB33CE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1F42-6C72-449D-A66B-B552F2B27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deparish.org/sites/default/files/inline-files/WORD%20FPRT%20L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deparish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Haiti Relief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Needs &amp; Accomplishments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St. Jude Catholic Community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028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Housing: </a:t>
            </a:r>
            <a:r>
              <a:rPr lang="en-US" dirty="0" err="1"/>
              <a:t>Mme</a:t>
            </a:r>
            <a:r>
              <a:rPr lang="en-US" dirty="0"/>
              <a:t> Esther Jean (FIFI)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Beginning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9" y="1828800"/>
            <a:ext cx="4055041" cy="4038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41775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Mission Accomplished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1828800"/>
            <a:ext cx="4695999" cy="4038600"/>
          </a:xfrm>
        </p:spPr>
      </p:pic>
    </p:spTree>
    <p:extLst>
      <p:ext uri="{BB962C8B-B14F-4D97-AF65-F5344CB8AC3E}">
        <p14:creationId xmlns:p14="http://schemas.microsoft.com/office/powerpoint/2010/main" val="341314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Housing: </a:t>
            </a:r>
            <a:r>
              <a:rPr lang="en-US" dirty="0" err="1"/>
              <a:t>Cilencieux</a:t>
            </a:r>
            <a:r>
              <a:rPr lang="en-US" dirty="0"/>
              <a:t> </a:t>
            </a:r>
            <a:r>
              <a:rPr lang="en-US" dirty="0" err="1"/>
              <a:t>Almonde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82713"/>
            <a:ext cx="4040188" cy="36988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Beginning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828800"/>
            <a:ext cx="4038600" cy="4191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041775" cy="36988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Working in Progress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828800"/>
            <a:ext cx="4810360" cy="4191000"/>
          </a:xfrm>
        </p:spPr>
      </p:pic>
    </p:spTree>
    <p:extLst>
      <p:ext uri="{BB962C8B-B14F-4D97-AF65-F5344CB8AC3E}">
        <p14:creationId xmlns:p14="http://schemas.microsoft.com/office/powerpoint/2010/main" val="6330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Housing: </a:t>
            </a:r>
            <a:r>
              <a:rPr lang="en-US" dirty="0" err="1"/>
              <a:t>Illiane</a:t>
            </a:r>
            <a:r>
              <a:rPr lang="en-US" dirty="0"/>
              <a:t> Petit-Jean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69887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Beginning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67" y="2133600"/>
            <a:ext cx="4417333" cy="3886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7639"/>
            <a:ext cx="4041775" cy="48736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Work in Progress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3600"/>
            <a:ext cx="4412799" cy="3886200"/>
          </a:xfrm>
        </p:spPr>
      </p:pic>
    </p:spTree>
    <p:extLst>
      <p:ext uri="{BB962C8B-B14F-4D97-AF65-F5344CB8AC3E}">
        <p14:creationId xmlns:p14="http://schemas.microsoft.com/office/powerpoint/2010/main" val="21779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hlinkClick r:id="rId3" tooltip="Kindergarten Floor Plan"/>
              </a:rPr>
              <a:t>Garde</a:t>
            </a:r>
            <a:r>
              <a:rPr lang="en-US" dirty="0">
                <a:solidFill>
                  <a:srgbClr val="FF0000"/>
                </a:solidFill>
                <a:hlinkClick r:id="rId3" tooltip="Kindergarten Floor Plan"/>
              </a:rPr>
              <a:t> Saline Kindergarten Project Plan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81943"/>
            <a:ext cx="8229600" cy="3562477"/>
          </a:xfrm>
        </p:spPr>
      </p:pic>
    </p:spTree>
    <p:extLst>
      <p:ext uri="{BB962C8B-B14F-4D97-AF65-F5344CB8AC3E}">
        <p14:creationId xmlns:p14="http://schemas.microsoft.com/office/powerpoint/2010/main" val="32749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Kindergarten: Work in Progress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9" y="1600200"/>
            <a:ext cx="4343400" cy="4343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2" y="1600200"/>
            <a:ext cx="4331025" cy="4343400"/>
          </a:xfrm>
        </p:spPr>
      </p:pic>
    </p:spTree>
    <p:extLst>
      <p:ext uri="{BB962C8B-B14F-4D97-AF65-F5344CB8AC3E}">
        <p14:creationId xmlns:p14="http://schemas.microsoft.com/office/powerpoint/2010/main" val="34046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Kindergarten: First Story Section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416135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Kindergarten: First Story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00614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Kindergarten: First Story 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10191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Garde</a:t>
            </a:r>
            <a:r>
              <a:rPr lang="en-US" dirty="0">
                <a:solidFill>
                  <a:srgbClr val="FF0000"/>
                </a:solidFill>
              </a:rPr>
              <a:t> Saline Water </a:t>
            </a:r>
            <a:r>
              <a:rPr lang="en-US" dirty="0" smtClean="0">
                <a:solidFill>
                  <a:srgbClr val="FF0000"/>
                </a:solidFill>
              </a:rPr>
              <a:t>System Project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" y="1600200"/>
            <a:ext cx="8052784" cy="4525963"/>
          </a:xfrm>
        </p:spPr>
      </p:pic>
    </p:spTree>
    <p:extLst>
      <p:ext uri="{BB962C8B-B14F-4D97-AF65-F5344CB8AC3E}">
        <p14:creationId xmlns:p14="http://schemas.microsoft.com/office/powerpoint/2010/main" val="2724355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Garde</a:t>
            </a:r>
            <a:r>
              <a:rPr lang="en-US" dirty="0">
                <a:solidFill>
                  <a:srgbClr val="FF0000"/>
                </a:solidFill>
              </a:rPr>
              <a:t> Saline Water </a:t>
            </a:r>
            <a:r>
              <a:rPr lang="en-US" dirty="0" smtClean="0">
                <a:solidFill>
                  <a:srgbClr val="FF0000"/>
                </a:solidFill>
              </a:rPr>
              <a:t>System Project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28260"/>
            <a:ext cx="4038600" cy="2269842"/>
          </a:xfrm>
        </p:spPr>
      </p:pic>
      <p:sp>
        <p:nvSpPr>
          <p:cNvPr id="7" name="TextBox 6"/>
          <p:cNvSpPr txBox="1"/>
          <p:nvPr/>
        </p:nvSpPr>
        <p:spPr>
          <a:xfrm>
            <a:off x="4483249" y="13716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in Progress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5562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Thank you for your Support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52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Haiti: </a:t>
            </a:r>
            <a:r>
              <a:rPr lang="en-US" cap="all" dirty="0"/>
              <a:t>"LAND OF HIGH MOUNTAINS"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399"/>
            <a:ext cx="7239000" cy="5253831"/>
          </a:xfrm>
        </p:spPr>
      </p:pic>
    </p:spTree>
    <p:extLst>
      <p:ext uri="{BB962C8B-B14F-4D97-AF65-F5344CB8AC3E}">
        <p14:creationId xmlns:p14="http://schemas.microsoft.com/office/powerpoint/2010/main" val="155879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WIFI: Wireless Communication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00200"/>
            <a:ext cx="7086600" cy="4949031"/>
          </a:xfrm>
        </p:spPr>
      </p:pic>
    </p:spTree>
    <p:extLst>
      <p:ext uri="{BB962C8B-B14F-4D97-AF65-F5344CB8AC3E}">
        <p14:creationId xmlns:p14="http://schemas.microsoft.com/office/powerpoint/2010/main" val="97642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WIFI: Wireless Communication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1981200"/>
            <a:ext cx="5029200" cy="41148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715295"/>
            <a:ext cx="3577066" cy="4609306"/>
          </a:xfrm>
        </p:spPr>
      </p:pic>
    </p:spTree>
    <p:extLst>
      <p:ext uri="{BB962C8B-B14F-4D97-AF65-F5344CB8AC3E}">
        <p14:creationId xmlns:p14="http://schemas.microsoft.com/office/powerpoint/2010/main" val="42534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6" b="16146"/>
          <a:stretch>
            <a:fillRect/>
          </a:stretch>
        </p:blipFill>
        <p:spPr>
          <a:xfrm>
            <a:off x="1752600" y="914400"/>
            <a:ext cx="5486400" cy="5486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848600" cy="60960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Platon</a:t>
            </a:r>
            <a:r>
              <a:rPr lang="en-US" sz="2400" dirty="0">
                <a:solidFill>
                  <a:srgbClr val="FF0000"/>
                </a:solidFill>
              </a:rPr>
              <a:t> relaying the </a:t>
            </a:r>
            <a:r>
              <a:rPr lang="en-US" sz="2400" dirty="0" err="1">
                <a:solidFill>
                  <a:srgbClr val="FF0000"/>
                </a:solidFill>
              </a:rPr>
              <a:t>sigal</a:t>
            </a:r>
            <a:r>
              <a:rPr lang="en-US" sz="2400" dirty="0">
                <a:solidFill>
                  <a:srgbClr val="FF0000"/>
                </a:solidFill>
              </a:rPr>
              <a:t> between </a:t>
            </a:r>
            <a:r>
              <a:rPr lang="en-US" sz="2400" dirty="0" err="1">
                <a:solidFill>
                  <a:srgbClr val="FF0000"/>
                </a:solidFill>
              </a:rPr>
              <a:t>Gwomon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Kalabat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59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1792288" y="762000"/>
            <a:ext cx="5486400" cy="5486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56673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Platon</a:t>
            </a:r>
            <a:r>
              <a:rPr lang="en-US" sz="2400" dirty="0">
                <a:solidFill>
                  <a:srgbClr val="FF0000"/>
                </a:solidFill>
              </a:rPr>
              <a:t> relaying the </a:t>
            </a:r>
            <a:r>
              <a:rPr lang="en-US" sz="2400" dirty="0" err="1">
                <a:solidFill>
                  <a:srgbClr val="FF0000"/>
                </a:solidFill>
              </a:rPr>
              <a:t>sigal</a:t>
            </a:r>
            <a:r>
              <a:rPr lang="en-US" sz="2400" dirty="0">
                <a:solidFill>
                  <a:srgbClr val="FF0000"/>
                </a:solidFill>
              </a:rPr>
              <a:t> between </a:t>
            </a:r>
            <a:r>
              <a:rPr lang="en-US" sz="2400" dirty="0" err="1">
                <a:solidFill>
                  <a:srgbClr val="FF0000"/>
                </a:solidFill>
              </a:rPr>
              <a:t>Gwomon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Kalabat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578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8" b="21898"/>
          <a:stretch>
            <a:fillRect/>
          </a:stretch>
        </p:blipFill>
        <p:spPr>
          <a:xfrm>
            <a:off x="1828800" y="914400"/>
            <a:ext cx="5486400" cy="54864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66738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Platon</a:t>
            </a:r>
            <a:r>
              <a:rPr lang="en-US" sz="2400" dirty="0">
                <a:solidFill>
                  <a:srgbClr val="FF0000"/>
                </a:solidFill>
              </a:rPr>
              <a:t> relaying the </a:t>
            </a:r>
            <a:r>
              <a:rPr lang="en-US" sz="2400" dirty="0" err="1">
                <a:solidFill>
                  <a:srgbClr val="FF0000"/>
                </a:solidFill>
              </a:rPr>
              <a:t>sigal</a:t>
            </a:r>
            <a:r>
              <a:rPr lang="en-US" sz="2400" dirty="0">
                <a:solidFill>
                  <a:srgbClr val="FF0000"/>
                </a:solidFill>
              </a:rPr>
              <a:t> between </a:t>
            </a:r>
            <a:r>
              <a:rPr lang="en-US" sz="2400" dirty="0" err="1">
                <a:solidFill>
                  <a:srgbClr val="FF0000"/>
                </a:solidFill>
              </a:rPr>
              <a:t>Gwomon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Kalabat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7720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4" b="21524"/>
          <a:stretch>
            <a:fillRect/>
          </a:stretch>
        </p:blipFill>
        <p:spPr>
          <a:xfrm>
            <a:off x="1792288" y="917575"/>
            <a:ext cx="5486400" cy="5559425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66738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Sou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Platon</a:t>
            </a:r>
            <a:r>
              <a:rPr lang="en-US" sz="2400" dirty="0">
                <a:solidFill>
                  <a:srgbClr val="FF0000"/>
                </a:solidFill>
              </a:rPr>
              <a:t> relaying the </a:t>
            </a:r>
            <a:r>
              <a:rPr lang="en-US" sz="2400" dirty="0" err="1">
                <a:solidFill>
                  <a:srgbClr val="FF0000"/>
                </a:solidFill>
              </a:rPr>
              <a:t>sigal</a:t>
            </a:r>
            <a:r>
              <a:rPr lang="en-US" sz="2400" dirty="0">
                <a:solidFill>
                  <a:srgbClr val="FF0000"/>
                </a:solidFill>
              </a:rPr>
              <a:t> between </a:t>
            </a:r>
            <a:r>
              <a:rPr lang="en-US" sz="2400" dirty="0" err="1">
                <a:solidFill>
                  <a:srgbClr val="FF0000"/>
                </a:solidFill>
              </a:rPr>
              <a:t>Gwomon</a:t>
            </a:r>
            <a:r>
              <a:rPr lang="en-US" sz="2400" dirty="0">
                <a:solidFill>
                  <a:srgbClr val="FF0000"/>
                </a:solidFill>
              </a:rPr>
              <a:t> and </a:t>
            </a:r>
            <a:r>
              <a:rPr lang="en-US" sz="2400" dirty="0" err="1">
                <a:solidFill>
                  <a:srgbClr val="FF0000"/>
                </a:solidFill>
              </a:rPr>
              <a:t>Kalabat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6834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St. Jude Catholic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u="sng" dirty="0" smtClean="0">
                <a:solidFill>
                  <a:srgbClr val="FF0000"/>
                </a:solidFill>
              </a:rPr>
              <a:t>Goals for Year 2020</a:t>
            </a:r>
          </a:p>
          <a:p>
            <a:pPr marL="0" indent="0" algn="ctr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en-US" sz="4400" b="1" dirty="0" smtClean="0">
                <a:solidFill>
                  <a:srgbClr val="FF0000"/>
                </a:solidFill>
              </a:rPr>
              <a:t>Water System and Reforestation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Solar Lanterns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Kindergarten (Education</a:t>
            </a:r>
            <a:r>
              <a:rPr lang="en-US" sz="4400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Wireless Communication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7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293"/>
            <a:ext cx="7772400" cy="802907"/>
          </a:xfrm>
        </p:spPr>
        <p:txBody>
          <a:bodyPr/>
          <a:lstStyle/>
          <a:p>
            <a:r>
              <a:rPr lang="en-US" b="1" dirty="0"/>
              <a:t>St. Jude Catholic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762000"/>
            <a:ext cx="8991600" cy="6172200"/>
          </a:xfrm>
        </p:spPr>
        <p:txBody>
          <a:bodyPr>
            <a:normAutofit fontScale="85000" lnSpcReduction="20000"/>
          </a:bodyPr>
          <a:lstStyle/>
          <a:p>
            <a:r>
              <a:rPr lang="en-US" sz="3800" b="1" dirty="0">
                <a:solidFill>
                  <a:srgbClr val="C00000"/>
                </a:solidFill>
              </a:rPr>
              <a:t>For more information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Go to our website:</a:t>
            </a:r>
            <a:r>
              <a:rPr lang="en-US" sz="3800" b="1" dirty="0"/>
              <a:t> </a:t>
            </a:r>
            <a:r>
              <a:rPr lang="en-US" sz="3800" b="1" dirty="0">
                <a:hlinkClick r:id="rId3"/>
              </a:rPr>
              <a:t>www.judeparish.org</a:t>
            </a:r>
            <a:endParaRPr lang="en-US" sz="3800" b="1" dirty="0"/>
          </a:p>
          <a:p>
            <a:r>
              <a:rPr lang="en-US" sz="3800" b="1" dirty="0">
                <a:solidFill>
                  <a:srgbClr val="C00000"/>
                </a:solidFill>
              </a:rPr>
              <a:t>Select </a:t>
            </a:r>
            <a:r>
              <a:rPr lang="en-US" sz="3800" b="1" u="sng" dirty="0">
                <a:solidFill>
                  <a:srgbClr val="C00000"/>
                </a:solidFill>
              </a:rPr>
              <a:t>Haiti Relief</a:t>
            </a:r>
            <a:r>
              <a:rPr lang="en-US" sz="3800" b="1" dirty="0">
                <a:solidFill>
                  <a:srgbClr val="C00000"/>
                </a:solidFill>
              </a:rPr>
              <a:t> in the </a:t>
            </a:r>
            <a:r>
              <a:rPr lang="en-US" sz="3800" b="1" u="sng" dirty="0">
                <a:solidFill>
                  <a:srgbClr val="C00000"/>
                </a:solidFill>
              </a:rPr>
              <a:t>Main Menu 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Your donation or contribution is voluntarily no collection is taken at Mass.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You can also contact Fr. Bart or bring an envelope with your donation.</a:t>
            </a:r>
          </a:p>
          <a:p>
            <a:r>
              <a:rPr lang="en-US" sz="3800" b="1" dirty="0">
                <a:solidFill>
                  <a:srgbClr val="C00000"/>
                </a:solidFill>
              </a:rPr>
              <a:t>Fr. Bart is traveling to Haiti on December 26th</a:t>
            </a:r>
          </a:p>
          <a:p>
            <a:r>
              <a:rPr lang="en-US" sz="3800" b="1" u="sng" dirty="0">
                <a:solidFill>
                  <a:srgbClr val="C00000"/>
                </a:solidFill>
              </a:rPr>
              <a:t>God Bless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n-US" sz="3600" dirty="0">
                <a:solidFill>
                  <a:srgbClr val="C00000"/>
                </a:solidFill>
              </a:rPr>
              <a:t>Bible Scripture:</a:t>
            </a:r>
          </a:p>
          <a:p>
            <a:r>
              <a:rPr lang="en-US" sz="3600" b="1" dirty="0">
                <a:solidFill>
                  <a:srgbClr val="C00000"/>
                </a:solidFill>
              </a:rPr>
              <a:t>Isaiah 58: 5-7 True worship is to work for justice and care for the poor and oppressed.</a:t>
            </a:r>
            <a:endParaRPr lang="en-US" sz="3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Haiti: </a:t>
            </a:r>
            <a:r>
              <a:rPr lang="en-US" cap="all" dirty="0"/>
              <a:t>"LAND OF HIGH MOUNTAINS"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4040188" cy="3810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Riviere-Mancelle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81200"/>
            <a:ext cx="4515748" cy="42672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369887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Kalabat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4426050" cy="4267200"/>
          </a:xfrm>
        </p:spPr>
      </p:pic>
    </p:spTree>
    <p:extLst>
      <p:ext uri="{BB962C8B-B14F-4D97-AF65-F5344CB8AC3E}">
        <p14:creationId xmlns:p14="http://schemas.microsoft.com/office/powerpoint/2010/main" val="64319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Projects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Solar MP3 Lanterns</a:t>
            </a:r>
          </a:p>
          <a:p>
            <a:r>
              <a:rPr lang="en-US" b="1" dirty="0">
                <a:solidFill>
                  <a:srgbClr val="FF0000"/>
                </a:solidFill>
              </a:rPr>
              <a:t>Water System</a:t>
            </a:r>
          </a:p>
          <a:p>
            <a:r>
              <a:rPr lang="en-US" b="1" dirty="0">
                <a:solidFill>
                  <a:srgbClr val="FF0000"/>
                </a:solidFill>
              </a:rPr>
              <a:t>Housing</a:t>
            </a:r>
          </a:p>
          <a:p>
            <a:r>
              <a:rPr lang="en-US" b="1" dirty="0">
                <a:solidFill>
                  <a:srgbClr val="FF0000"/>
                </a:solidFill>
              </a:rPr>
              <a:t>Kindergarten (Education</a:t>
            </a:r>
            <a:r>
              <a:rPr lang="en-US" b="1" dirty="0" smtClean="0">
                <a:solidFill>
                  <a:srgbClr val="FF0000"/>
                </a:solidFill>
              </a:rPr>
              <a:t>), located at </a:t>
            </a:r>
            <a:r>
              <a:rPr lang="en-US" b="1" dirty="0" err="1" smtClean="0">
                <a:solidFill>
                  <a:srgbClr val="FF0000"/>
                </a:solidFill>
              </a:rPr>
              <a:t>Garde</a:t>
            </a:r>
            <a:r>
              <a:rPr lang="en-US" b="1" dirty="0" smtClean="0">
                <a:solidFill>
                  <a:srgbClr val="FF0000"/>
                </a:solidFill>
              </a:rPr>
              <a:t> Saline, North East side close to the border of Dominican Republic. 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WIFI System (Wireless Communication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88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Solar MP3 Lanterns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40136"/>
            <a:ext cx="8305800" cy="4665091"/>
          </a:xfrm>
        </p:spPr>
      </p:pic>
    </p:spTree>
    <p:extLst>
      <p:ext uri="{BB962C8B-B14F-4D97-AF65-F5344CB8AC3E}">
        <p14:creationId xmlns:p14="http://schemas.microsoft.com/office/powerpoint/2010/main" val="8704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Water System: Nan Refine </a:t>
            </a:r>
            <a:r>
              <a:rPr lang="en-US" dirty="0" err="1"/>
              <a:t>Kalabat</a:t>
            </a:r>
            <a:r>
              <a:rPr lang="en-US" dirty="0"/>
              <a:t> Part-A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3762375" cy="4038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4" y="1447800"/>
            <a:ext cx="4375225" cy="4724400"/>
          </a:xfrm>
        </p:spPr>
      </p:pic>
      <p:sp>
        <p:nvSpPr>
          <p:cNvPr id="9" name="TextBox 8"/>
          <p:cNvSpPr txBox="1"/>
          <p:nvPr/>
        </p:nvSpPr>
        <p:spPr>
          <a:xfrm>
            <a:off x="990600" y="14478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Beginning no water</a:t>
            </a:r>
          </a:p>
        </p:txBody>
      </p:sp>
    </p:spTree>
    <p:extLst>
      <p:ext uri="{BB962C8B-B14F-4D97-AF65-F5344CB8AC3E}">
        <p14:creationId xmlns:p14="http://schemas.microsoft.com/office/powerpoint/2010/main" val="23609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System: Nan Refine </a:t>
            </a:r>
            <a:r>
              <a:rPr lang="en-US" dirty="0" err="1"/>
              <a:t>Kalabat</a:t>
            </a:r>
            <a:r>
              <a:rPr lang="en-US" dirty="0"/>
              <a:t> Part-B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94" y="1752600"/>
            <a:ext cx="4075906" cy="434340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341812" cy="4341812"/>
          </a:xfrm>
        </p:spPr>
      </p:pic>
      <p:sp>
        <p:nvSpPr>
          <p:cNvPr id="8" name="TextBox 7"/>
          <p:cNvSpPr txBox="1"/>
          <p:nvPr/>
        </p:nvSpPr>
        <p:spPr>
          <a:xfrm>
            <a:off x="609600" y="107135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</a:rPr>
              <a:t>Beginning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066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FF0000"/>
                </a:solidFill>
              </a:rPr>
              <a:t>Mission Accomplished</a:t>
            </a:r>
          </a:p>
        </p:txBody>
      </p:sp>
    </p:spTree>
    <p:extLst>
      <p:ext uri="{BB962C8B-B14F-4D97-AF65-F5344CB8AC3E}">
        <p14:creationId xmlns:p14="http://schemas.microsoft.com/office/powerpoint/2010/main" val="18215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System: Nan </a:t>
            </a:r>
            <a:r>
              <a:rPr lang="en-US" dirty="0" err="1"/>
              <a:t>Filion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112838"/>
            <a:ext cx="4040188" cy="6096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                               Beginning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0"/>
            <a:ext cx="5943600" cy="4571999"/>
          </a:xfrm>
        </p:spPr>
      </p:pic>
    </p:spTree>
    <p:extLst>
      <p:ext uri="{BB962C8B-B14F-4D97-AF65-F5344CB8AC3E}">
        <p14:creationId xmlns:p14="http://schemas.microsoft.com/office/powerpoint/2010/main" val="20690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xmlns="" id="{6D20B485-C460-448C-9710-795C163E9C19}"/>
              </a:ext>
            </a:extLst>
          </p:cNvPr>
          <p:cNvSpPr txBox="1">
            <a:spLocks/>
          </p:cNvSpPr>
          <p:nvPr/>
        </p:nvSpPr>
        <p:spPr>
          <a:xfrm>
            <a:off x="1447800" y="457200"/>
            <a:ext cx="5562600" cy="381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</a:rPr>
              <a:t>Estimated Cost: $6,000.00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xmlns="" id="{02584983-3A12-4A86-8C62-2511D71448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9755444"/>
              </p:ext>
            </p:extLst>
          </p:nvPr>
        </p:nvGraphicFramePr>
        <p:xfrm>
          <a:off x="152399" y="990600"/>
          <a:ext cx="8839201" cy="6013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5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1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effectLst/>
                        </a:rPr>
                        <a:t>Materials</a:t>
                      </a:r>
                      <a:endParaRPr lang="en-US" sz="34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effectLst/>
                        </a:rPr>
                        <a:t>Description</a:t>
                      </a:r>
                      <a:endParaRPr lang="en-US" sz="34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effectLst/>
                        </a:rPr>
                        <a:t>Qty</a:t>
                      </a:r>
                      <a:endParaRPr lang="en-US" sz="34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effectLst/>
                        </a:rPr>
                        <a:t>Cost per unit</a:t>
                      </a:r>
                      <a:endParaRPr lang="en-US" sz="34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effectLst/>
                        </a:rPr>
                        <a:t>Total Cost</a:t>
                      </a:r>
                      <a:endParaRPr lang="en-US" sz="340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PVC Pipes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2" X 20'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220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$20.00 </a:t>
                      </a:r>
                      <a:r>
                        <a:rPr lang="en-US" sz="3400" b="0" dirty="0" err="1">
                          <a:effectLst/>
                        </a:rPr>
                        <a:t>ea</a:t>
                      </a:r>
                      <a:endParaRPr lang="en-US" sz="3400" b="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$4,400.00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Galvanized Pipes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2" X 20'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$63.00 ea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  $315.00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Cement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Cement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25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$9.00 ea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  $225.00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Transport &amp; Labor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$1060.00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3400" b="0">
                          <a:effectLst/>
                        </a:rPr>
                        <a:t>Grand Total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effectLst/>
                        </a:rPr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0" dirty="0">
                          <a:solidFill>
                            <a:srgbClr val="C0392B"/>
                          </a:solidFill>
                          <a:effectLst/>
                        </a:rPr>
                        <a:t>$6000.00</a:t>
                      </a:r>
                      <a:endParaRPr lang="en-US" sz="3400" b="0" dirty="0">
                        <a:effectLst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805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955</Words>
  <Application>Microsoft Office PowerPoint</Application>
  <PresentationFormat>On-screen Show (4:3)</PresentationFormat>
  <Paragraphs>196</Paragraphs>
  <Slides>27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Haiti Relief 2019</vt:lpstr>
      <vt:lpstr>Haiti: "LAND OF HIGH MOUNTAINS"</vt:lpstr>
      <vt:lpstr>Haiti: "LAND OF HIGH MOUNTAINS"</vt:lpstr>
      <vt:lpstr>Projects 2019</vt:lpstr>
      <vt:lpstr>Solar MP3 Lanterns</vt:lpstr>
      <vt:lpstr>Water System: Nan Refine Kalabat Part-A</vt:lpstr>
      <vt:lpstr>Water System: Nan Refine Kalabat Part-B</vt:lpstr>
      <vt:lpstr>Water System: Nan Filion</vt:lpstr>
      <vt:lpstr>PowerPoint Presentation</vt:lpstr>
      <vt:lpstr>Housing: Mme Esther Jean (FIFI) </vt:lpstr>
      <vt:lpstr>Housing: Cilencieux Almonde</vt:lpstr>
      <vt:lpstr>Housing: Illiane Petit-Jean </vt:lpstr>
      <vt:lpstr>Garde Saline Kindergarten Project Plan</vt:lpstr>
      <vt:lpstr>Kindergarten: Work in Progress</vt:lpstr>
      <vt:lpstr>Kindergarten: First Story Section</vt:lpstr>
      <vt:lpstr>Kindergarten: First Story Section</vt:lpstr>
      <vt:lpstr>Kindergarten: First Story Section</vt:lpstr>
      <vt:lpstr>Garde Saline Water System Project</vt:lpstr>
      <vt:lpstr>Garde Saline Water System Project</vt:lpstr>
      <vt:lpstr>WIFI: Wireless Communication</vt:lpstr>
      <vt:lpstr>WIFI: Wireless Communication</vt:lpstr>
      <vt:lpstr>Sou Platon relaying the sigal between Gwomon and Kalabat</vt:lpstr>
      <vt:lpstr>Sou Platon relaying the sigal between Gwomon and Kalabat</vt:lpstr>
      <vt:lpstr>Sou Platon relaying the sigal between Gwomon and Kalabat</vt:lpstr>
      <vt:lpstr>Sou Platon relaying the sigal between Gwomon and Kalabat</vt:lpstr>
      <vt:lpstr>St. Jude Catholic Community</vt:lpstr>
      <vt:lpstr>St. Jude Catholic Community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Haiti Relief</dc:title>
  <dc:creator>josemt</dc:creator>
  <cp:lastModifiedBy>josemt</cp:lastModifiedBy>
  <cp:revision>138</cp:revision>
  <cp:lastPrinted>2019-12-19T01:01:09Z</cp:lastPrinted>
  <dcterms:created xsi:type="dcterms:W3CDTF">2019-12-16T23:01:01Z</dcterms:created>
  <dcterms:modified xsi:type="dcterms:W3CDTF">2020-04-13T22:54:46Z</dcterms:modified>
</cp:coreProperties>
</file>